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86" r:id="rId6"/>
    <p:sldId id="287" r:id="rId7"/>
    <p:sldId id="268" r:id="rId8"/>
    <p:sldId id="269" r:id="rId9"/>
    <p:sldId id="270" r:id="rId10"/>
    <p:sldId id="272" r:id="rId11"/>
    <p:sldId id="271" r:id="rId12"/>
    <p:sldId id="275" r:id="rId13"/>
    <p:sldId id="274" r:id="rId14"/>
    <p:sldId id="276" r:id="rId15"/>
    <p:sldId id="277" r:id="rId16"/>
    <p:sldId id="278" r:id="rId17"/>
    <p:sldId id="279" r:id="rId18"/>
    <p:sldId id="280" r:id="rId19"/>
    <p:sldId id="282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83" r:id="rId29"/>
    <p:sldId id="284" r:id="rId30"/>
    <p:sldId id="28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FDEF5-BAB2-48BF-86C9-F65387652D44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luorid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odide" TargetMode="External"/><Relationship Id="rId5" Type="http://schemas.openxmlformats.org/officeDocument/2006/relationships/hyperlink" Target="http://en.wikipedia.org/wiki/Bromide" TargetMode="External"/><Relationship Id="rId4" Type="http://schemas.openxmlformats.org/officeDocument/2006/relationships/hyperlink" Target="http://en.wikipedia.org/wiki/Chloride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nature.berkeley.edu/classes/eps2/wisc/geo360/mov.html" TargetMode="External"/><Relationship Id="rId3" Type="http://schemas.openxmlformats.org/officeDocument/2006/relationships/hyperlink" Target="http://wps.prenhall.com/esm_tarbuck_escience_11/32/8318/2129653.cw/index.html" TargetMode="External"/><Relationship Id="rId7" Type="http://schemas.openxmlformats.org/officeDocument/2006/relationships/hyperlink" Target="http://nature.berkeley.edu/classes/eps2/wisc/tables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ture.berkeley.edu/classes/eps2/wisc/glossary2.html" TargetMode="External"/><Relationship Id="rId5" Type="http://schemas.openxmlformats.org/officeDocument/2006/relationships/hyperlink" Target="http://nature.berkeley.edu/classes/eps2/wisc/glossary.html" TargetMode="External"/><Relationship Id="rId4" Type="http://schemas.openxmlformats.org/officeDocument/2006/relationships/hyperlink" Target="http://nature.berkeley.edu/classes/eps2/wisc/image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C000"/>
                </a:solidFill>
                <a:latin typeface="Broadway" pitchFamily="82" charset="0"/>
              </a:rPr>
              <a:t>Minerals</a:t>
            </a:r>
            <a:endParaRPr lang="en-US" sz="9600" b="1" dirty="0">
              <a:solidFill>
                <a:srgbClr val="FFC000"/>
              </a:solidFill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Charity I. </a:t>
            </a:r>
            <a:r>
              <a:rPr lang="en-US" b="1" dirty="0" err="1" smtClean="0">
                <a:solidFill>
                  <a:srgbClr val="FFFF00"/>
                </a:solidFill>
              </a:rPr>
              <a:t>Mulig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C:\David's Documents\Minerals\4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02288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 descr="C:\David's Documents\Minerals\str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0"/>
            <a:ext cx="3657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 descr="C:\David's Documents\Minerals\Image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693988"/>
            <a:ext cx="5638800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 descr="C:\David's Documents\Minerals\Image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54500"/>
            <a:ext cx="35052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Cleavage</a:t>
            </a:r>
            <a:endParaRPr lang="en-US" sz="5400" b="1" dirty="0">
              <a:solidFill>
                <a:schemeClr val="tx2">
                  <a:lumMod val="60000"/>
                  <a:lumOff val="4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1905000" y="2362200"/>
            <a:ext cx="5791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3600" dirty="0"/>
              <a:t>Cleavage is the tendency of a mineral to split in a particular direction.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0"/>
            <a:ext cx="4800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886200"/>
            <a:ext cx="2514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886200"/>
            <a:ext cx="2286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David's Documents\Minerals\Clea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56188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 descr="C:\David's Documents\Minerals\cleavage 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0"/>
            <a:ext cx="40005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 descr="C:\David's Documents\Minerals\Image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70213"/>
            <a:ext cx="45720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4878388" y="5108575"/>
            <a:ext cx="382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accent2"/>
                </a:solidFill>
              </a:rPr>
              <a:t>“Sheety” Cleavage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stellar" pitchFamily="18" charset="0"/>
              </a:rPr>
              <a:t>Fracture</a:t>
            </a:r>
            <a:endParaRPr lang="en-US" b="1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0"/>
            <a:ext cx="6400800" cy="28956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Fracture</a:t>
            </a:r>
            <a:r>
              <a:rPr lang="en-US" sz="3600" dirty="0" smtClean="0"/>
              <a:t> is the tendency of a mineral to break in directions other than along crystal faces or cleavage surfaces.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572000" y="3657600"/>
            <a:ext cx="4572000" cy="3200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tx1"/>
          </a:solidFill>
        </p:grpSpPr>
        <p:pic>
          <p:nvPicPr>
            <p:cNvPr id="5" name="Picture 2" descr="C:\David's Documents\Minerals\obsidian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572000" cy="3602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C:\David's Documents\Minerals\Fracure4545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0"/>
              <a:ext cx="4572000" cy="3698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" descr="C:\David's Documents\Minerals\Image25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429000"/>
              <a:ext cx="4572000" cy="3429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4800600" y="3810000"/>
              <a:ext cx="3810000" cy="83099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dirty="0" err="1">
                  <a:solidFill>
                    <a:schemeClr val="bg1"/>
                  </a:solidFill>
                </a:rPr>
                <a:t>Conchoidal</a:t>
              </a:r>
              <a:r>
                <a:rPr lang="en-US" sz="2400" b="1" dirty="0">
                  <a:solidFill>
                    <a:schemeClr val="bg1"/>
                  </a:solidFill>
                </a:rPr>
                <a:t> or shell-like fracture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H="1" flipV="1">
              <a:off x="3276600" y="2514600"/>
              <a:ext cx="1752600" cy="1066800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7010400" y="2286000"/>
              <a:ext cx="457200" cy="1295400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953000" y="5435600"/>
              <a:ext cx="2544763" cy="5191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2800" dirty="0">
                  <a:solidFill>
                    <a:schemeClr val="bg1"/>
                  </a:solidFill>
                </a:rPr>
                <a:t>Fibrous facture</a:t>
              </a: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 flipV="1">
              <a:off x="3810000" y="4876800"/>
              <a:ext cx="990600" cy="609600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1828800" y="762000"/>
            <a:ext cx="5486400" cy="1524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2757488" y="990600"/>
            <a:ext cx="3629025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54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Hardness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640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/>
              <a:t>is </a:t>
            </a:r>
            <a:r>
              <a:rPr lang="en-US" sz="3200" dirty="0"/>
              <a:t>the resistance of a mineral to </a:t>
            </a:r>
            <a:r>
              <a:rPr lang="en-US" sz="3200" dirty="0" smtClean="0"/>
              <a:t>being scratched</a:t>
            </a:r>
            <a:r>
              <a:rPr lang="en-US" sz="3200" dirty="0"/>
              <a:t>.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838200" y="4343400"/>
            <a:ext cx="7467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dirty="0"/>
              <a:t>The </a:t>
            </a:r>
            <a:r>
              <a:rPr lang="en-US" sz="3200" dirty="0" err="1"/>
              <a:t>Mohs</a:t>
            </a:r>
            <a:r>
              <a:rPr lang="en-US" sz="3200" dirty="0"/>
              <a:t> Hardness Scale is one of the most effective tool for identifying minerals.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 autoUpdateAnimBg="0"/>
      <p:bldP spid="9626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47800"/>
            <a:ext cx="457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7800"/>
            <a:ext cx="457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Examples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Density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467600" cy="3200399"/>
          </a:xfrm>
        </p:spPr>
        <p:txBody>
          <a:bodyPr>
            <a:normAutofit/>
          </a:bodyPr>
          <a:lstStyle/>
          <a:p>
            <a:r>
              <a:rPr lang="en-US" dirty="0" smtClean="0"/>
              <a:t>Sometimes equated to specific gravity</a:t>
            </a:r>
          </a:p>
          <a:p>
            <a:r>
              <a:rPr lang="en-US" b="1" dirty="0" smtClean="0">
                <a:cs typeface="Times New Roman" pitchFamily="18" charset="0"/>
              </a:rPr>
              <a:t>Density </a:t>
            </a:r>
            <a:r>
              <a:rPr lang="en-US" dirty="0" smtClean="0">
                <a:cs typeface="Times New Roman" pitchFamily="18" charset="0"/>
              </a:rPr>
              <a:t>is a property of all matter that 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is the ratio of an object’s mass to its volume while specific gravity is the ratio of an objects density to the density of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Definition</a:t>
            </a:r>
            <a:endParaRPr lang="en-US" b="1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1143000" y="1905000"/>
            <a:ext cx="6858000" cy="31700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en-US" sz="4000" dirty="0" smtClean="0">
                <a:latin typeface="Comic Sans MS" pitchFamily="66" charset="0"/>
              </a:rPr>
              <a:t>A </a:t>
            </a:r>
            <a:r>
              <a:rPr lang="en-US" sz="4000" b="1" dirty="0" smtClean="0">
                <a:solidFill>
                  <a:schemeClr val="accent2"/>
                </a:solidFill>
                <a:latin typeface="Comic Sans MS" pitchFamily="66" charset="0"/>
              </a:rPr>
              <a:t>Mineral 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is a </a:t>
            </a:r>
            <a:r>
              <a:rPr lang="en-US" sz="4000" b="1" dirty="0" smtClean="0">
                <a:solidFill>
                  <a:schemeClr val="accent6"/>
                </a:solidFill>
                <a:latin typeface="Comic Sans MS" pitchFamily="66" charset="0"/>
              </a:rPr>
              <a:t>naturally occurring </a:t>
            </a:r>
            <a:r>
              <a:rPr lang="en-US" sz="4000" b="1" dirty="0" smtClean="0">
                <a:solidFill>
                  <a:srgbClr val="990099"/>
                </a:solidFill>
                <a:latin typeface="Comic Sans MS" pitchFamily="66" charset="0"/>
              </a:rPr>
              <a:t>Inorganic Solid 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with a </a:t>
            </a:r>
            <a:r>
              <a:rPr lang="en-US" sz="4000" b="1" dirty="0" smtClean="0">
                <a:solidFill>
                  <a:srgbClr val="00B0F0"/>
                </a:solidFill>
                <a:latin typeface="Comic Sans MS" pitchFamily="66" charset="0"/>
              </a:rPr>
              <a:t>definite chemical composition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 and a</a:t>
            </a:r>
            <a:r>
              <a:rPr lang="en-US" sz="4000" b="1" dirty="0" smtClean="0">
                <a:solidFill>
                  <a:srgbClr val="990099"/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006600"/>
                </a:solidFill>
                <a:latin typeface="Comic Sans MS" pitchFamily="66" charset="0"/>
              </a:rPr>
              <a:t>crystalline structure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. </a:t>
            </a:r>
            <a:endParaRPr lang="en-US" sz="4000" dirty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US" b="1" dirty="0" smtClean="0"/>
              <a:t>Mineral Groups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Silicates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315200" cy="21335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Largest group of minerals.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Silicon and oxygen combine to form a structure called the </a:t>
            </a:r>
            <a:r>
              <a:rPr lang="en-US" b="1" dirty="0" smtClean="0">
                <a:latin typeface="Arial" pitchFamily="34" charset="0"/>
                <a:cs typeface="Times New Roman" pitchFamily="18" charset="0"/>
              </a:rPr>
              <a:t>silicon-oxygen tetrahedron. 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Silicates are combinations of metal ions and the silicon-oxygen tetrahedron.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0386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 </a:t>
            </a:r>
          </a:p>
          <a:p>
            <a:r>
              <a:rPr lang="en-US" sz="2400" dirty="0" smtClean="0"/>
              <a:t>Feldspars, Micas, Amphiboles, Pyroxenes, Olivine, Garnets, Kaolin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3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5562600" y="990600"/>
            <a:ext cx="3276600" cy="4343400"/>
            <a:chOff x="5562600" y="990600"/>
            <a:chExt cx="3276600" cy="4343400"/>
          </a:xfrm>
        </p:grpSpPr>
        <p:pic>
          <p:nvPicPr>
            <p:cNvPr id="5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62600" y="990600"/>
              <a:ext cx="320040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239000" y="14478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Oxygen atom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19800" y="28956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Silicon atom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Carbonates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5438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Made up of  ions (usually metallic elements) joined with the carbonate ion (CO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30000" dirty="0" smtClean="0"/>
              <a:t>2−</a:t>
            </a:r>
            <a:r>
              <a:rPr lang="en-US" dirty="0" smtClean="0"/>
              <a:t> .</a:t>
            </a:r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2672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</a:t>
            </a:r>
          </a:p>
          <a:p>
            <a:r>
              <a:rPr lang="en-US" sz="2400" dirty="0" smtClean="0"/>
              <a:t>Calcite, Dolomite, Malachite, Azurite, </a:t>
            </a:r>
            <a:r>
              <a:rPr lang="en-US" sz="2400" dirty="0" smtClean="0"/>
              <a:t>Onyx</a:t>
            </a:r>
            <a:r>
              <a:rPr lang="en-US" sz="2400" dirty="0" smtClean="0"/>
              <a:t>, Alabaster, and Chalk are all examples</a:t>
            </a: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Oxides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543800" cy="2514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that contain oxygen and one or more other elements, which are usually metals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Form many of the ores from which valuable metals are extracted.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Carry the best record of changes of the earth’s magnetic field.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44958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</a:t>
            </a:r>
          </a:p>
          <a:p>
            <a:r>
              <a:rPr lang="en-US" sz="2400" dirty="0" smtClean="0"/>
              <a:t>Hematite, magnetite, </a:t>
            </a:r>
            <a:r>
              <a:rPr lang="en-US" sz="2400" dirty="0" err="1" smtClean="0"/>
              <a:t>chromite</a:t>
            </a:r>
            <a:r>
              <a:rPr lang="en-US" sz="2400" dirty="0" smtClean="0"/>
              <a:t>, </a:t>
            </a:r>
            <a:r>
              <a:rPr lang="en-US" sz="2400" dirty="0" err="1" smtClean="0"/>
              <a:t>spinel</a:t>
            </a:r>
            <a:r>
              <a:rPr lang="en-US" sz="2400" dirty="0" smtClean="0"/>
              <a:t>, </a:t>
            </a:r>
            <a:r>
              <a:rPr lang="en-US" sz="2400" dirty="0" err="1" smtClean="0"/>
              <a:t>ilmenite</a:t>
            </a:r>
            <a:r>
              <a:rPr lang="en-US" sz="2400" dirty="0" smtClean="0"/>
              <a:t>, </a:t>
            </a:r>
            <a:r>
              <a:rPr lang="en-US" sz="2400" dirty="0" err="1" smtClean="0"/>
              <a:t>rutile</a:t>
            </a:r>
            <a:r>
              <a:rPr lang="en-US" sz="2400" dirty="0" smtClean="0"/>
              <a:t> and ice.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Sulfates and Sulfides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698621"/>
              </p:ext>
            </p:extLst>
          </p:nvPr>
        </p:nvGraphicFramePr>
        <p:xfrm>
          <a:off x="228600" y="1397000"/>
          <a:ext cx="8686800" cy="4602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Sulfates</a:t>
                      </a:r>
                      <a:endParaRPr lang="en-US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Sulfides</a:t>
                      </a:r>
                      <a:endParaRPr lang="en-US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contain the sulfate anion, </a:t>
                      </a:r>
                      <a:r>
                        <a:rPr lang="en-US" sz="2000" dirty="0" smtClean="0"/>
                        <a:t>SO</a:t>
                      </a:r>
                      <a:r>
                        <a:rPr lang="en-US" sz="2000" baseline="-25000" dirty="0" smtClean="0"/>
                        <a:t>4</a:t>
                      </a:r>
                      <a:r>
                        <a:rPr lang="en-US" sz="2000" baseline="30000" dirty="0" smtClean="0"/>
                        <a:t>-2</a:t>
                      </a:r>
                      <a:endParaRPr lang="en-US" sz="2000" baseline="30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commonly form in </a:t>
                      </a:r>
                      <a:r>
                        <a:rPr lang="en-US" sz="2000" dirty="0" err="1" smtClean="0"/>
                        <a:t>evaporitic</a:t>
                      </a:r>
                      <a:r>
                        <a:rPr lang="en-US" sz="2000" dirty="0" smtClean="0"/>
                        <a:t> settings</a:t>
                      </a:r>
                      <a:r>
                        <a:rPr lang="en-US" sz="2000" baseline="0" dirty="0" smtClean="0"/>
                        <a:t>, in hydrothermal vents and during oxidation of sulfide minerals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Important as metal ores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Examples:</a:t>
                      </a:r>
                    </a:p>
                    <a:p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anhydrite(calcium sulfate),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celestine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 (strontium sulfate), barite (barium sulfate), gypsum (hydrated calcium sulfate), chromate,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molybdate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selenate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, sulfite,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tellurate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tungstate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 minerals.</a:t>
                      </a:r>
                      <a:endParaRPr lang="en-US" sz="20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Examples:</a:t>
                      </a:r>
                    </a:p>
                    <a:p>
                      <a:r>
                        <a:rPr lang="en-US" sz="2000" dirty="0" smtClean="0"/>
                        <a:t>pyrite (iron sulfide – commonly known as </a:t>
                      </a:r>
                      <a:r>
                        <a:rPr lang="en-US" sz="2000" i="1" dirty="0" smtClean="0"/>
                        <a:t>fools' gold</a:t>
                      </a:r>
                      <a:r>
                        <a:rPr lang="en-US" sz="2000" dirty="0" smtClean="0"/>
                        <a:t>), chalcopyrite (copper iron sulfide),</a:t>
                      </a:r>
                      <a:r>
                        <a:rPr lang="en-US" sz="2000" dirty="0" err="1" smtClean="0"/>
                        <a:t>pentlandite</a:t>
                      </a:r>
                      <a:r>
                        <a:rPr lang="en-US" sz="2000" dirty="0" smtClean="0"/>
                        <a:t>(nickel iron sulfide), galena (lead sulfide), the </a:t>
                      </a:r>
                      <a:r>
                        <a:rPr lang="en-US" sz="2000" dirty="0" err="1" smtClean="0"/>
                        <a:t>selenides</a:t>
                      </a:r>
                      <a:r>
                        <a:rPr lang="en-US" sz="2000" dirty="0" smtClean="0"/>
                        <a:t>, the  </a:t>
                      </a:r>
                      <a:r>
                        <a:rPr lang="en-US" sz="2000" dirty="0" err="1" smtClean="0"/>
                        <a:t>tellurides</a:t>
                      </a:r>
                      <a:r>
                        <a:rPr lang="en-US" sz="2000" dirty="0" smtClean="0"/>
                        <a:t>, the </a:t>
                      </a:r>
                      <a:r>
                        <a:rPr lang="en-US" sz="2000" dirty="0" err="1" smtClean="0"/>
                        <a:t>arsenides</a:t>
                      </a:r>
                      <a:r>
                        <a:rPr lang="en-US" sz="2000" dirty="0" smtClean="0"/>
                        <a:t>, the </a:t>
                      </a:r>
                      <a:r>
                        <a:rPr lang="en-US" sz="2000" dirty="0" err="1" smtClean="0"/>
                        <a:t>antimonides</a:t>
                      </a:r>
                      <a:r>
                        <a:rPr lang="en-US" sz="2000" dirty="0" smtClean="0"/>
                        <a:t>, the </a:t>
                      </a:r>
                      <a:r>
                        <a:rPr lang="en-US" sz="2000" dirty="0" err="1" smtClean="0"/>
                        <a:t>bismuthinides</a:t>
                      </a:r>
                      <a:r>
                        <a:rPr lang="en-US" sz="2000" dirty="0" smtClean="0"/>
                        <a:t>, and the </a:t>
                      </a:r>
                      <a:r>
                        <a:rPr lang="en-US" sz="2000" dirty="0" err="1" smtClean="0"/>
                        <a:t>sulfosalts</a:t>
                      </a:r>
                      <a:r>
                        <a:rPr lang="en-US" sz="2000" dirty="0" smtClean="0"/>
                        <a:t> (sulfur and a second anion such as arsenic).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3600"/>
            <a:ext cx="7315200" cy="167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that form the natural salts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Usually form in </a:t>
            </a:r>
            <a:r>
              <a:rPr lang="en-US" dirty="0" err="1" smtClean="0">
                <a:latin typeface="Arial" pitchFamily="34" charset="0"/>
                <a:cs typeface="Times New Roman" pitchFamily="18" charset="0"/>
              </a:rPr>
              <a:t>evaporitic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 settings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that contain a halogen ion plus one or more other elements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1910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</a:t>
            </a:r>
          </a:p>
          <a:p>
            <a:r>
              <a:rPr lang="en-US" sz="2400" dirty="0" smtClean="0">
                <a:hlinkClick r:id="rId3" tooltip="Fluoride"/>
              </a:rPr>
              <a:t>fluoride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 tooltip="Chloride"/>
              </a:rPr>
              <a:t>chloride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5" tooltip="Bromide"/>
              </a:rPr>
              <a:t>bromide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6" tooltip="Iodide"/>
              </a:rPr>
              <a:t>iodide</a:t>
            </a:r>
            <a:r>
              <a:rPr lang="en-US" sz="2400" dirty="0" smtClean="0"/>
              <a:t> minerals.</a:t>
            </a:r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772400" cy="23622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Also known as native elements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that exist in relatively pure form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Include native metals, </a:t>
            </a:r>
            <a:r>
              <a:rPr lang="en-US" dirty="0" err="1" smtClean="0">
                <a:latin typeface="Arial" pitchFamily="34" charset="0"/>
                <a:cs typeface="Times New Roman" pitchFamily="18" charset="0"/>
              </a:rPr>
              <a:t>intermetallic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 elements and alloys</a:t>
            </a:r>
          </a:p>
          <a:p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267200"/>
            <a:ext cx="807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 </a:t>
            </a:r>
          </a:p>
          <a:p>
            <a:r>
              <a:rPr lang="en-US" sz="2400" dirty="0" smtClean="0"/>
              <a:t>Gold, silver, copper, antimony, bismuth, graphite, sulfur, </a:t>
            </a:r>
            <a:r>
              <a:rPr lang="en-US" sz="2400" dirty="0" err="1" smtClean="0"/>
              <a:t>phosphides</a:t>
            </a:r>
            <a:r>
              <a:rPr lang="en-US" sz="2400" dirty="0" smtClean="0"/>
              <a:t>, </a:t>
            </a:r>
            <a:r>
              <a:rPr lang="en-US" sz="2400" dirty="0" err="1" smtClean="0"/>
              <a:t>silicides</a:t>
            </a:r>
            <a:r>
              <a:rPr lang="en-US" sz="2400" dirty="0" smtClean="0"/>
              <a:t>, nitrides, and carbides.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about 4000 different minerals in our planet. Thirty of which are common and are called rock-forming minerals.</a:t>
            </a:r>
          </a:p>
          <a:p>
            <a:r>
              <a:rPr lang="en-US" dirty="0" smtClean="0"/>
              <a:t>More than 90% of all of the minerals in the Earth’s Crust are made up of compounds  containing Silicon and Oxygen, the two most abundant elements on Earth.</a:t>
            </a:r>
          </a:p>
          <a:p>
            <a:r>
              <a:rPr lang="en-US" dirty="0" smtClean="0"/>
              <a:t>High silica content rocks are light colored while lower (by about 25%) silica content rocks have darker colors.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828800"/>
          </a:xfrm>
        </p:spPr>
        <p:txBody>
          <a:bodyPr/>
          <a:lstStyle/>
          <a:p>
            <a:r>
              <a:rPr lang="en-US" dirty="0" smtClean="0"/>
              <a:t>Different types of minerals crystallize at different temperatures (as shown in the Bowen’s Reaction Series).</a:t>
            </a:r>
            <a:endParaRPr lang="en-US" dirty="0"/>
          </a:p>
        </p:txBody>
      </p:sp>
      <p:pic>
        <p:nvPicPr>
          <p:cNvPr id="4" name="Picture 2" descr="C:\David's Documents\Minerals\Bowens Reaction series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048000"/>
            <a:ext cx="7620000" cy="340995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How do minerals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6705600" cy="2971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Crystallization from magma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Precipitation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Pressure and Temperature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Hydrothermal solutions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Tarbuck</a:t>
            </a:r>
            <a:r>
              <a:rPr lang="en-US" dirty="0" smtClean="0"/>
              <a:t> Ph Express Links on Minerals</a:t>
            </a:r>
          </a:p>
          <a:p>
            <a:pPr>
              <a:buNone/>
            </a:pPr>
            <a:r>
              <a:rPr lang="en-US" u="sng" dirty="0" smtClean="0">
                <a:hlinkClick r:id="rId3"/>
              </a:rPr>
              <a:t>http://wps.prenhall.com/esm_tarbuck_escience_11/32/8318/2129653.cw/index.html</a:t>
            </a:r>
            <a:endParaRPr lang="en-US" dirty="0" smtClean="0"/>
          </a:p>
          <a:p>
            <a:r>
              <a:rPr lang="en-US" dirty="0" smtClean="0"/>
              <a:t>Gems and Minerals Photo Gallery                                                                                          </a:t>
            </a:r>
          </a:p>
          <a:p>
            <a:pPr>
              <a:buNone/>
            </a:pPr>
            <a:r>
              <a:rPr lang="en-US" u="sng" dirty="0" smtClean="0">
                <a:hlinkClick r:id="rId4"/>
              </a:rPr>
              <a:t>http://nature.berkeley.edu/classes/eps2//wisc/image.html</a:t>
            </a:r>
            <a:endParaRPr lang="en-US" dirty="0" smtClean="0"/>
          </a:p>
          <a:p>
            <a:r>
              <a:rPr lang="en-US" dirty="0" smtClean="0"/>
              <a:t>Glossary of Terms (Gems)</a:t>
            </a:r>
          </a:p>
          <a:p>
            <a:pPr lvl="0">
              <a:buNone/>
            </a:pPr>
            <a:r>
              <a:rPr lang="en-US" u="sng" dirty="0" smtClean="0">
                <a:hlinkClick r:id="rId5"/>
              </a:rPr>
              <a:t>http://nature.berkeley.edu/classes/eps2//wisc/glossary.html</a:t>
            </a:r>
            <a:endParaRPr lang="en-US" dirty="0" smtClean="0"/>
          </a:p>
          <a:p>
            <a:r>
              <a:rPr lang="en-US" dirty="0" smtClean="0"/>
              <a:t>Minerals Database</a:t>
            </a:r>
          </a:p>
          <a:p>
            <a:pPr lvl="0">
              <a:buNone/>
            </a:pPr>
            <a:r>
              <a:rPr lang="en-US" u="sng" dirty="0" smtClean="0">
                <a:hlinkClick r:id="rId6"/>
              </a:rPr>
              <a:t>http://nature.berkeley.edu/classes/eps2//wisc/glossary2.html</a:t>
            </a:r>
            <a:endParaRPr lang="en-US" dirty="0" smtClean="0"/>
          </a:p>
          <a:p>
            <a:r>
              <a:rPr lang="en-US" dirty="0" smtClean="0"/>
              <a:t>Helpful Tables (on Minerals)</a:t>
            </a:r>
          </a:p>
          <a:p>
            <a:pPr lvl="0">
              <a:buNone/>
            </a:pPr>
            <a:r>
              <a:rPr lang="en-US" u="sng" dirty="0" smtClean="0">
                <a:hlinkClick r:id="rId7"/>
              </a:rPr>
              <a:t>http://nature.berkeley.edu/classes/eps2//wisc/tables.html</a:t>
            </a:r>
            <a:endParaRPr lang="en-US" dirty="0" smtClean="0"/>
          </a:p>
          <a:p>
            <a:r>
              <a:rPr lang="en-US" dirty="0" smtClean="0"/>
              <a:t>List of Crystal Structure Movies</a:t>
            </a:r>
          </a:p>
          <a:p>
            <a:pPr lvl="0">
              <a:buNone/>
            </a:pPr>
            <a:r>
              <a:rPr lang="en-US" u="sng" dirty="0" smtClean="0">
                <a:hlinkClick r:id="rId8"/>
              </a:rPr>
              <a:t>http://nature.berkeley.edu/classes/eps2//wisc/geo360/mov.html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b="1" dirty="0" smtClean="0"/>
              <a:t>Properties of Minerals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96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 vert="vert270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Crystalline Structure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371600" cy="3505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800" b="1" dirty="0" smtClean="0"/>
              <a:t>The </a:t>
            </a:r>
          </a:p>
          <a:p>
            <a:pPr>
              <a:buNone/>
            </a:pPr>
            <a:r>
              <a:rPr lang="en-US" sz="1800" b="1" dirty="0" smtClean="0"/>
              <a:t>orderly </a:t>
            </a:r>
          </a:p>
          <a:p>
            <a:pPr>
              <a:buNone/>
            </a:pPr>
            <a:r>
              <a:rPr lang="en-US" sz="1800" b="1" dirty="0" smtClean="0"/>
              <a:t>arrangement </a:t>
            </a:r>
          </a:p>
          <a:p>
            <a:pPr>
              <a:buNone/>
            </a:pPr>
            <a:r>
              <a:rPr lang="en-US" sz="1800" b="1" dirty="0" smtClean="0"/>
              <a:t>of ions, </a:t>
            </a:r>
          </a:p>
          <a:p>
            <a:pPr>
              <a:buNone/>
            </a:pPr>
            <a:r>
              <a:rPr lang="en-US" sz="1800" b="1" dirty="0" smtClean="0"/>
              <a:t>molecules, </a:t>
            </a:r>
          </a:p>
          <a:p>
            <a:pPr>
              <a:buNone/>
            </a:pPr>
            <a:r>
              <a:rPr lang="en-US" sz="1800" b="1" dirty="0" smtClean="0"/>
              <a:t>or </a:t>
            </a:r>
          </a:p>
          <a:p>
            <a:pPr>
              <a:buNone/>
            </a:pPr>
            <a:r>
              <a:rPr lang="en-US" sz="1800" b="1" dirty="0" smtClean="0"/>
              <a:t>atoms, in </a:t>
            </a:r>
          </a:p>
          <a:p>
            <a:pPr>
              <a:buNone/>
            </a:pPr>
            <a:r>
              <a:rPr lang="en-US" sz="1800" b="1" dirty="0" smtClean="0"/>
              <a:t>any mineral </a:t>
            </a:r>
          </a:p>
          <a:p>
            <a:pPr>
              <a:buNone/>
            </a:pPr>
            <a:r>
              <a:rPr lang="en-US" sz="1800" b="1" dirty="0" smtClean="0"/>
              <a:t>determines </a:t>
            </a:r>
          </a:p>
          <a:p>
            <a:pPr>
              <a:buNone/>
            </a:pPr>
            <a:r>
              <a:rPr lang="en-US" sz="1800" b="1" dirty="0" smtClean="0"/>
              <a:t>the shape of </a:t>
            </a:r>
          </a:p>
          <a:p>
            <a:pPr>
              <a:buNone/>
            </a:pPr>
            <a:r>
              <a:rPr lang="en-US" sz="1800" b="1" dirty="0" smtClean="0"/>
              <a:t>its crystals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175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81200" y="228600"/>
          <a:ext cx="6934200" cy="642675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934948"/>
                <a:gridCol w="5999252"/>
              </a:tblGrid>
              <a:tr h="39457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Six Basic  Crystal Shapes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9926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Cubic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2149562">
                <a:tc>
                  <a:txBody>
                    <a:bodyPr/>
                    <a:lstStyle/>
                    <a:p>
                      <a:pPr algn="ctr"/>
                      <a:endParaRPr lang="en-US" sz="1800" spc="0" dirty="0" smtClean="0">
                        <a:latin typeface="Arial Narrow Special G1" pitchFamily="34" charset="2"/>
                      </a:endParaRPr>
                    </a:p>
                    <a:p>
                      <a:pPr algn="ctr"/>
                      <a:r>
                        <a:rPr lang="en-US" sz="1800" spc="0" dirty="0" smtClean="0">
                          <a:latin typeface="Arial Narrow Special G1" pitchFamily="34" charset="2"/>
                        </a:rPr>
                        <a:t>Orthorhombic</a:t>
                      </a:r>
                      <a:endParaRPr lang="en-US" sz="1800" spc="0" dirty="0">
                        <a:latin typeface="Arial Narrow Special G1" pitchFamily="34" charset="2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</a:txBody>
                  <a:tcPr/>
                </a:tc>
              </a:tr>
              <a:tr h="20833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Tetragonal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3200400" y="762000"/>
            <a:ext cx="5638800" cy="1524000"/>
            <a:chOff x="3276600" y="457200"/>
            <a:chExt cx="5638800" cy="990600"/>
          </a:xfrm>
        </p:grpSpPr>
        <p:pic>
          <p:nvPicPr>
            <p:cNvPr id="9" name="Picture 2" descr="H:\Chapter Materials\Chapter 5 Matter and Minerals\cubic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76600" y="533400"/>
              <a:ext cx="1371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H:\Chapter Materials\Chapter 5 Matter and Minerals\cry1b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24400" y="457200"/>
              <a:ext cx="4191000" cy="990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12"/>
          <p:cNvGrpSpPr/>
          <p:nvPr/>
        </p:nvGrpSpPr>
        <p:grpSpPr>
          <a:xfrm>
            <a:off x="2971800" y="2590800"/>
            <a:ext cx="5867400" cy="1600200"/>
            <a:chOff x="3048000" y="1676400"/>
            <a:chExt cx="6096000" cy="1600200"/>
          </a:xfrm>
        </p:grpSpPr>
        <p:pic>
          <p:nvPicPr>
            <p:cNvPr id="11" name="Picture 2" descr="H:\Chapter Materials\Chapter 5 Matter and Minerals\orthorhombic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0" y="1676400"/>
              <a:ext cx="10668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H:\Chapter Materials\Chapter 5 Matter and Minerals\orthorhombic2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91000" y="1828800"/>
              <a:ext cx="4953000" cy="137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16"/>
          <p:cNvGrpSpPr/>
          <p:nvPr/>
        </p:nvGrpSpPr>
        <p:grpSpPr>
          <a:xfrm>
            <a:off x="3124200" y="4648200"/>
            <a:ext cx="5867400" cy="1801812"/>
            <a:chOff x="3124200" y="4648200"/>
            <a:chExt cx="5867400" cy="1801812"/>
          </a:xfrm>
        </p:grpSpPr>
        <p:pic>
          <p:nvPicPr>
            <p:cNvPr id="15" name="Picture 2" descr="H:\Chapter Materials\Chapter 5 Matter and Minerals\tetragonal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24200" y="4648200"/>
              <a:ext cx="1371600" cy="1706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H:\Chapter Materials\Chapter 5 Matter and Minerals\tetragonal2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72000" y="4648200"/>
              <a:ext cx="4419600" cy="180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96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 vert="vert270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Crystalline Structure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371600" cy="3505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800" b="1" dirty="0" smtClean="0"/>
              <a:t>The </a:t>
            </a:r>
          </a:p>
          <a:p>
            <a:pPr>
              <a:buNone/>
            </a:pPr>
            <a:r>
              <a:rPr lang="en-US" sz="1800" b="1" dirty="0" smtClean="0"/>
              <a:t>orderly </a:t>
            </a:r>
          </a:p>
          <a:p>
            <a:pPr>
              <a:buNone/>
            </a:pPr>
            <a:r>
              <a:rPr lang="en-US" sz="1800" b="1" dirty="0" smtClean="0"/>
              <a:t>arrangement </a:t>
            </a:r>
          </a:p>
          <a:p>
            <a:pPr>
              <a:buNone/>
            </a:pPr>
            <a:r>
              <a:rPr lang="en-US" sz="1800" b="1" dirty="0" smtClean="0"/>
              <a:t>of ions, </a:t>
            </a:r>
          </a:p>
          <a:p>
            <a:pPr>
              <a:buNone/>
            </a:pPr>
            <a:r>
              <a:rPr lang="en-US" sz="1800" b="1" dirty="0" smtClean="0"/>
              <a:t>molecules, </a:t>
            </a:r>
          </a:p>
          <a:p>
            <a:pPr>
              <a:buNone/>
            </a:pPr>
            <a:r>
              <a:rPr lang="en-US" sz="1800" b="1" dirty="0" smtClean="0"/>
              <a:t>or </a:t>
            </a:r>
          </a:p>
          <a:p>
            <a:pPr>
              <a:buNone/>
            </a:pPr>
            <a:r>
              <a:rPr lang="en-US" sz="1800" b="1" dirty="0" smtClean="0"/>
              <a:t>atoms, in </a:t>
            </a:r>
          </a:p>
          <a:p>
            <a:pPr>
              <a:buNone/>
            </a:pPr>
            <a:r>
              <a:rPr lang="en-US" sz="1800" b="1" dirty="0" smtClean="0"/>
              <a:t>any mineral </a:t>
            </a:r>
          </a:p>
          <a:p>
            <a:pPr>
              <a:buNone/>
            </a:pPr>
            <a:r>
              <a:rPr lang="en-US" sz="1800" b="1" dirty="0" smtClean="0"/>
              <a:t>determines </a:t>
            </a:r>
          </a:p>
          <a:p>
            <a:pPr>
              <a:buNone/>
            </a:pPr>
            <a:r>
              <a:rPr lang="en-US" sz="1800" b="1" dirty="0" smtClean="0"/>
              <a:t>the shape of </a:t>
            </a:r>
          </a:p>
          <a:p>
            <a:pPr>
              <a:buNone/>
            </a:pPr>
            <a:r>
              <a:rPr lang="en-US" sz="1800" b="1" dirty="0" smtClean="0"/>
              <a:t>its crystals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175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81200" y="228600"/>
          <a:ext cx="6934200" cy="642675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934948"/>
                <a:gridCol w="5999252"/>
              </a:tblGrid>
              <a:tr h="39457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Six Basic  Crystal Shapes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9926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Triclinic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2149562">
                <a:tc>
                  <a:txBody>
                    <a:bodyPr/>
                    <a:lstStyle/>
                    <a:p>
                      <a:pPr algn="ctr"/>
                      <a:endParaRPr lang="en-US" sz="1800" spc="0" dirty="0" smtClean="0">
                        <a:latin typeface="Arial Narrow Special G1" pitchFamily="34" charset="2"/>
                      </a:endParaRPr>
                    </a:p>
                    <a:p>
                      <a:pPr algn="ctr"/>
                      <a:r>
                        <a:rPr lang="en-US" sz="1800" spc="0" dirty="0" smtClean="0">
                          <a:latin typeface="Arial Narrow Special G1" pitchFamily="34" charset="2"/>
                        </a:rPr>
                        <a:t>Hexagonal</a:t>
                      </a:r>
                      <a:endParaRPr lang="en-US" sz="1800" spc="0" dirty="0">
                        <a:latin typeface="Arial Narrow Special G1" pitchFamily="34" charset="2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</a:txBody>
                  <a:tcPr/>
                </a:tc>
              </a:tr>
              <a:tr h="20833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Monoclinic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3048000" y="685800"/>
            <a:ext cx="5791200" cy="5813425"/>
            <a:chOff x="3048000" y="685800"/>
            <a:chExt cx="5791200" cy="5813425"/>
          </a:xfrm>
        </p:grpSpPr>
        <p:grpSp>
          <p:nvGrpSpPr>
            <p:cNvPr id="19" name="Group 18"/>
            <p:cNvGrpSpPr/>
            <p:nvPr/>
          </p:nvGrpSpPr>
          <p:grpSpPr>
            <a:xfrm>
              <a:off x="3048000" y="685800"/>
              <a:ext cx="5714999" cy="1600200"/>
              <a:chOff x="3048000" y="685800"/>
              <a:chExt cx="5714999" cy="1600200"/>
            </a:xfrm>
          </p:grpSpPr>
          <p:pic>
            <p:nvPicPr>
              <p:cNvPr id="17" name="Picture 2" descr="H:\Chapter Materials\Chapter 5 Matter and Minerals\triclinic.gi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048000" y="685800"/>
                <a:ext cx="13716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3" descr="H:\Chapter Materials\Chapter 5 Matter and Minerals\triclinic2.g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19600" y="685800"/>
                <a:ext cx="4343399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3276600" y="2514600"/>
              <a:ext cx="5486400" cy="2057400"/>
              <a:chOff x="3276600" y="2514600"/>
              <a:chExt cx="5486400" cy="2057400"/>
            </a:xfrm>
          </p:grpSpPr>
          <p:pic>
            <p:nvPicPr>
              <p:cNvPr id="20" name="Picture 2" descr="H:\Chapter Materials\Chapter 5 Matter and Minerals\hexagonal.gif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276600" y="2514600"/>
                <a:ext cx="14478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3" descr="H:\Chapter Materials\Chapter 5 Matter and Minerals\hexagonal2.gif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953000" y="2590800"/>
                <a:ext cx="3810000" cy="1828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3124200" y="4648200"/>
              <a:ext cx="5715000" cy="1851025"/>
              <a:chOff x="3124200" y="4648200"/>
              <a:chExt cx="5715000" cy="1851025"/>
            </a:xfrm>
          </p:grpSpPr>
          <p:pic>
            <p:nvPicPr>
              <p:cNvPr id="23" name="Picture 2" descr="H:\Chapter Materials\Chapter 5 Matter and Minerals\monoclinic.gi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124200" y="4648200"/>
                <a:ext cx="1752600" cy="1851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3" descr="H:\Chapter Materials\Chapter 5 Matter and Minerals\monoclinic2.gif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800600" y="4648200"/>
                <a:ext cx="40386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Wide Latin" pitchFamily="18" charset="0"/>
              </a:rPr>
              <a:t>C</a:t>
            </a:r>
            <a:r>
              <a:rPr lang="en-US" b="1" dirty="0" smtClean="0">
                <a:solidFill>
                  <a:srgbClr val="0070C0"/>
                </a:solidFill>
                <a:latin typeface="Wide Latin" pitchFamily="18" charset="0"/>
              </a:rPr>
              <a:t>o</a:t>
            </a:r>
            <a:r>
              <a:rPr lang="en-US" b="1" dirty="0" smtClean="0">
                <a:solidFill>
                  <a:srgbClr val="FFFF00"/>
                </a:solidFill>
                <a:latin typeface="Wide Latin" pitchFamily="18" charset="0"/>
              </a:rPr>
              <a:t>l</a:t>
            </a:r>
            <a:r>
              <a:rPr lang="en-US" b="1" dirty="0" smtClean="0">
                <a:solidFill>
                  <a:srgbClr val="7030A0"/>
                </a:solidFill>
                <a:latin typeface="Wide Latin" pitchFamily="18" charset="0"/>
              </a:rPr>
              <a:t>o</a:t>
            </a:r>
            <a:r>
              <a:rPr lang="en-US" b="1" dirty="0" smtClean="0">
                <a:solidFill>
                  <a:srgbClr val="92D050"/>
                </a:solidFill>
                <a:latin typeface="Wide Latin" pitchFamily="18" charset="0"/>
              </a:rPr>
              <a:t>r</a:t>
            </a:r>
            <a:endParaRPr lang="en-US" b="1" dirty="0">
              <a:solidFill>
                <a:srgbClr val="92D050"/>
              </a:solidFill>
              <a:latin typeface="Wide Lati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810000"/>
          </a:xfrm>
        </p:spPr>
        <p:txBody>
          <a:bodyPr/>
          <a:lstStyle/>
          <a:p>
            <a:r>
              <a:rPr lang="en-US" sz="3600" dirty="0" smtClean="0"/>
              <a:t>Color is the most easily observed, but least reliable property of a mineral for identification.</a:t>
            </a:r>
          </a:p>
          <a:p>
            <a:r>
              <a:rPr lang="en-US" sz="3600" dirty="0" smtClean="0"/>
              <a:t>This is because the color of many minerals varies with the kind of impurities in the mineral.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1143000" cy="6553200"/>
          </a:xfrm>
        </p:spPr>
        <p:txBody>
          <a:bodyPr vert="vert270">
            <a:normAutofit/>
          </a:bodyPr>
          <a:lstStyle/>
          <a:p>
            <a:r>
              <a:rPr lang="en-US" sz="6000" b="1" dirty="0" smtClean="0">
                <a:latin typeface="Wide Latin" pitchFamily="18" charset="0"/>
              </a:rPr>
              <a:t>Luster</a:t>
            </a:r>
            <a:endParaRPr lang="en-US" sz="6000" b="1" dirty="0">
              <a:latin typeface="Wide Lati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95600" y="457200"/>
          <a:ext cx="6248400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679"/>
                <a:gridCol w="4998721"/>
              </a:tblGrid>
              <a:tr h="44111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Types of</a:t>
                      </a:r>
                      <a:r>
                        <a:rPr lang="en-US" baseline="0" dirty="0" smtClean="0"/>
                        <a:t> Luster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46388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Metallic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Shiny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Glassy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44111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Earthy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4229100" y="457200"/>
            <a:ext cx="4914900" cy="5495925"/>
            <a:chOff x="4229100" y="457200"/>
            <a:chExt cx="4914900" cy="5495925"/>
          </a:xfrm>
        </p:grpSpPr>
        <p:grpSp>
          <p:nvGrpSpPr>
            <p:cNvPr id="9" name="Group 8"/>
            <p:cNvGrpSpPr/>
            <p:nvPr/>
          </p:nvGrpSpPr>
          <p:grpSpPr>
            <a:xfrm>
              <a:off x="4267200" y="457200"/>
              <a:ext cx="3962400" cy="1295400"/>
              <a:chOff x="4038600" y="1828800"/>
              <a:chExt cx="3962400" cy="1828800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038600" y="1828800"/>
                <a:ext cx="19812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019800" y="1828800"/>
                <a:ext cx="19812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4343400" y="3276600"/>
              <a:ext cx="3228975" cy="1371600"/>
              <a:chOff x="3886200" y="3505200"/>
              <a:chExt cx="3228975" cy="1171575"/>
            </a:xfrm>
          </p:grpSpPr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886200" y="3505200"/>
                <a:ext cx="1647825" cy="1152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8" name="Picture 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486400" y="3505200"/>
                <a:ext cx="1628775" cy="1171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4343400" y="1981200"/>
              <a:ext cx="4343400" cy="1152525"/>
              <a:chOff x="3962400" y="2895600"/>
              <a:chExt cx="4343400" cy="1152525"/>
            </a:xfrm>
          </p:grpSpPr>
          <p:pic>
            <p:nvPicPr>
              <p:cNvPr id="308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2895600"/>
                <a:ext cx="1447800" cy="1114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80" name="Picture 8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334000" y="2895600"/>
                <a:ext cx="1552575" cy="1152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9" name="Picture 7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962400" y="2895600"/>
                <a:ext cx="1609725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29100" y="4800600"/>
              <a:ext cx="4914900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2209800" cy="182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is the way in which a mineral shines in the light.</a:t>
            </a:r>
          </a:p>
          <a:p>
            <a:pPr algn="just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Snap ITC" pitchFamily="82" charset="0"/>
              </a:rPr>
              <a:t>Streak</a:t>
            </a:r>
            <a:endParaRPr lang="en-US" b="1" dirty="0">
              <a:solidFill>
                <a:schemeClr val="accent4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705600" cy="4525963"/>
          </a:xfrm>
        </p:spPr>
        <p:txBody>
          <a:bodyPr/>
          <a:lstStyle/>
          <a:p>
            <a:r>
              <a:rPr lang="en-US" sz="3600" dirty="0" smtClean="0"/>
              <a:t>Streak is the color of the powder left on a streak plate when a mineral is rubbed on it.</a:t>
            </a:r>
          </a:p>
          <a:p>
            <a:r>
              <a:rPr lang="en-US" sz="3600" dirty="0" smtClean="0"/>
              <a:t>Streak is much more reliable than color because, although the color of a mineral changes, its streak does not.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775</Words>
  <Application>Microsoft Office PowerPoint</Application>
  <PresentationFormat>On-screen Show (4:3)</PresentationFormat>
  <Paragraphs>172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Minerals</vt:lpstr>
      <vt:lpstr>Definition</vt:lpstr>
      <vt:lpstr>How do minerals form?</vt:lpstr>
      <vt:lpstr>Properties of Minerals</vt:lpstr>
      <vt:lpstr> Crystalline Structure</vt:lpstr>
      <vt:lpstr> Crystalline Structure</vt:lpstr>
      <vt:lpstr>Color</vt:lpstr>
      <vt:lpstr>Luster</vt:lpstr>
      <vt:lpstr>Streak</vt:lpstr>
      <vt:lpstr>PowerPoint Presentation</vt:lpstr>
      <vt:lpstr>Cleavage</vt:lpstr>
      <vt:lpstr>PowerPoint Presentation</vt:lpstr>
      <vt:lpstr>PowerPoint Presentation</vt:lpstr>
      <vt:lpstr>Fracture</vt:lpstr>
      <vt:lpstr>PowerPoint Presentation</vt:lpstr>
      <vt:lpstr>PowerPoint Presentation</vt:lpstr>
      <vt:lpstr>PowerPoint Presentation</vt:lpstr>
      <vt:lpstr>Examples</vt:lpstr>
      <vt:lpstr>Density</vt:lpstr>
      <vt:lpstr>Mineral Groups</vt:lpstr>
      <vt:lpstr>Silicates</vt:lpstr>
      <vt:lpstr>PowerPoint Presentation</vt:lpstr>
      <vt:lpstr>Carbonates </vt:lpstr>
      <vt:lpstr>Oxides</vt:lpstr>
      <vt:lpstr>Sulfates and Sulfides</vt:lpstr>
      <vt:lpstr>Halides</vt:lpstr>
      <vt:lpstr>Native Minerals</vt:lpstr>
      <vt:lpstr>Trivia</vt:lpstr>
      <vt:lpstr>Trivia</vt:lpstr>
      <vt:lpstr>Additional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Minerals</dc:title>
  <dc:creator>ASUS P5PE-VM</dc:creator>
  <cp:lastModifiedBy>CHARITY</cp:lastModifiedBy>
  <cp:revision>37</cp:revision>
  <dcterms:created xsi:type="dcterms:W3CDTF">2010-06-12T23:31:54Z</dcterms:created>
  <dcterms:modified xsi:type="dcterms:W3CDTF">2015-08-25T05:19:13Z</dcterms:modified>
</cp:coreProperties>
</file>